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98" r:id="rId2"/>
    <p:sldId id="744" r:id="rId3"/>
    <p:sldId id="737" r:id="rId4"/>
    <p:sldId id="738" r:id="rId5"/>
    <p:sldId id="329" r:id="rId6"/>
    <p:sldId id="736" r:id="rId7"/>
    <p:sldId id="714" r:id="rId8"/>
    <p:sldId id="732" r:id="rId9"/>
    <p:sldId id="722" r:id="rId10"/>
    <p:sldId id="743" r:id="rId11"/>
    <p:sldId id="701" r:id="rId12"/>
    <p:sldId id="704" r:id="rId13"/>
    <p:sldId id="712" r:id="rId14"/>
    <p:sldId id="730" r:id="rId15"/>
    <p:sldId id="706" r:id="rId16"/>
    <p:sldId id="699" r:id="rId17"/>
    <p:sldId id="715" r:id="rId18"/>
    <p:sldId id="724" r:id="rId19"/>
    <p:sldId id="731" r:id="rId20"/>
    <p:sldId id="745" r:id="rId21"/>
    <p:sldId id="713" r:id="rId22"/>
    <p:sldId id="674" r:id="rId23"/>
    <p:sldId id="739" r:id="rId24"/>
    <p:sldId id="741" r:id="rId25"/>
    <p:sldId id="680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FCC1"/>
    <a:srgbClr val="FFFF66"/>
    <a:srgbClr val="000099"/>
    <a:srgbClr val="FF0066"/>
    <a:srgbClr val="0000FF"/>
    <a:srgbClr val="000066"/>
    <a:srgbClr val="FFCC99"/>
    <a:srgbClr val="0000CC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91898" autoAdjust="0"/>
  </p:normalViewPr>
  <p:slideViewPr>
    <p:cSldViewPr>
      <p:cViewPr>
        <p:scale>
          <a:sx n="66" d="100"/>
          <a:sy n="66" d="100"/>
        </p:scale>
        <p:origin x="-141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F26027F-4B1A-44B3-867A-08F9C5D0EE4F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60165E-F3DA-4993-B257-CDD259E01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5929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0165E-F3DA-4993-B257-CDD259E016AD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CBC3F3-52BB-4BE5-AD2B-21434C8C5A85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CBC3F3-52BB-4BE5-AD2B-21434C8C5A85}" type="slidenum">
              <a:rPr lang="ru-RU" altLang="ru-RU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7EFE23-21FE-4574-95F7-FD2174FAA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EC7D-B481-4913-9FEA-9B8D7C649A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7822-5A0F-4823-A36C-067BFFC1C9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FAE2-82CA-4400-B06F-2839AA11F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C39EC3-0D09-48FE-BDA0-13BDD707D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9937-9054-4FE3-B45C-F7062774A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A233-3968-4240-B523-EC798F367C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6A87-7C79-4B61-B7A3-BF217750ED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4FC8-2972-41BF-99BE-3337377A9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9132-AF29-4D2A-B0A1-CCCA2320B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5E91B2-77E7-4CA5-9DC6-EDB60DEDC2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9D9A500-DCCC-4A77-9A21-FD627C0494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73" r:id="rId9"/>
    <p:sldLayoutId id="2147483969" r:id="rId10"/>
    <p:sldLayoutId id="2147483970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467136" y="225644"/>
            <a:ext cx="71287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ru-RU" sz="2200" b="1" i="1" dirty="0" smtClean="0"/>
              <a:t>Бахчисарайский колледж</a:t>
            </a:r>
          </a:p>
          <a:p>
            <a:pPr algn="r" eaLnBrk="1" hangingPunct="1"/>
            <a:r>
              <a:rPr lang="ru-RU" altLang="ru-RU" sz="2200" b="1" i="1" dirty="0" smtClean="0"/>
              <a:t>строительства, архитектуры и дизайна</a:t>
            </a:r>
          </a:p>
          <a:p>
            <a:pPr algn="r" eaLnBrk="1" hangingPunct="1"/>
            <a:r>
              <a:rPr lang="ru-RU" altLang="ru-RU" sz="2200" b="1" i="1" dirty="0" smtClean="0"/>
              <a:t>  (филиал) ФГАОУ ВО «КФУ им В.И. Вернадского»</a:t>
            </a:r>
            <a:endParaRPr lang="ru-RU" altLang="ru-RU" sz="2200" b="1" i="1" dirty="0"/>
          </a:p>
        </p:txBody>
      </p:sp>
      <p:pic>
        <p:nvPicPr>
          <p:cNvPr id="1026" name="Picture 2" descr="E:\Хатибова домашний\Моя работа БКСАиД\Дизайнеры\ПМ 05\Баннер\информ по баннерам\wu3t_iVxY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4" y="188640"/>
            <a:ext cx="1046021" cy="118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2" y="1484784"/>
            <a:ext cx="7860533" cy="52326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7314" y="5301208"/>
            <a:ext cx="81786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                         Специальность</a:t>
            </a:r>
          </a:p>
          <a:p>
            <a:pPr algn="ctr" eaLnBrk="1" hangingPunct="1">
              <a:defRPr/>
            </a:pPr>
            <a:r>
              <a:rPr lang="ru-RU" sz="36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54.02.01 Дизайн (по отраслям) </a:t>
            </a:r>
            <a:endParaRPr lang="ru-RU" sz="3600" b="1" i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282170"/>
            <a:ext cx="7920880" cy="63871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endParaRPr lang="en-US" sz="2800" dirty="0" smtClean="0"/>
          </a:p>
          <a:p>
            <a:pPr algn="ctr" eaLnBrk="1" hangingPunct="1"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sz="30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Виды деятельности:</a:t>
            </a:r>
          </a:p>
          <a:p>
            <a:pPr lvl="1" indent="-457200">
              <a:spcAft>
                <a:spcPts val="0"/>
              </a:spcAft>
              <a:buAutoNum type="arabicPeriod"/>
            </a:pPr>
            <a:r>
              <a:rPr lang="ru-RU" sz="2400" dirty="0" smtClean="0">
                <a:ea typeface="Calibri"/>
              </a:rPr>
              <a:t>Разработка художественно-конструкторских </a:t>
            </a:r>
            <a:r>
              <a:rPr lang="ru-RU" sz="2400" dirty="0">
                <a:ea typeface="Calibri"/>
              </a:rPr>
              <a:t>(дизайнерских)   проектов промышленной продукции,  предметно-пространственных  </a:t>
            </a:r>
            <a:r>
              <a:rPr lang="ru-RU" sz="2400" dirty="0" smtClean="0">
                <a:ea typeface="Calibri"/>
              </a:rPr>
              <a:t>комплексов.</a:t>
            </a:r>
          </a:p>
          <a:p>
            <a:pPr lvl="1" indent="-457200">
              <a:spcAft>
                <a:spcPts val="0"/>
              </a:spcAft>
              <a:buAutoNum type="arabicPeriod"/>
            </a:pPr>
            <a:r>
              <a:rPr lang="ru-RU" sz="2400" dirty="0" smtClean="0">
                <a:ea typeface="Calibri"/>
              </a:rPr>
              <a:t>Техническое </a:t>
            </a:r>
            <a:r>
              <a:rPr lang="ru-RU" sz="2400" dirty="0">
                <a:ea typeface="Calibri"/>
              </a:rPr>
              <a:t>исполнение художественно-конструкторских (дизайнерских) проектов в </a:t>
            </a:r>
            <a:r>
              <a:rPr lang="ru-RU" sz="2400" dirty="0" smtClean="0">
                <a:ea typeface="Calibri"/>
              </a:rPr>
              <a:t>материале.</a:t>
            </a:r>
          </a:p>
          <a:p>
            <a:pPr lvl="1" indent="-457200">
              <a:spcAft>
                <a:spcPts val="0"/>
              </a:spcAft>
              <a:buAutoNum type="arabicPeriod"/>
            </a:pPr>
            <a:r>
              <a:rPr lang="ru-RU" sz="2400" dirty="0" smtClean="0">
                <a:ea typeface="Calibri"/>
              </a:rPr>
              <a:t>Контроль </a:t>
            </a:r>
            <a:r>
              <a:rPr lang="ru-RU" sz="2400" dirty="0">
                <a:ea typeface="Calibri"/>
              </a:rPr>
              <a:t>за изготовлением изделий в производстве в части соответствия их авторскому </a:t>
            </a:r>
            <a:r>
              <a:rPr lang="ru-RU" sz="2400" dirty="0" smtClean="0">
                <a:ea typeface="Calibri"/>
              </a:rPr>
              <a:t>образцу.</a:t>
            </a:r>
          </a:p>
          <a:p>
            <a:pPr lvl="1" indent="-457200">
              <a:spcAft>
                <a:spcPts val="0"/>
              </a:spcAft>
              <a:buAutoNum type="arabicPeriod"/>
            </a:pPr>
            <a:r>
              <a:rPr lang="ru-RU" sz="2400" dirty="0" smtClean="0">
                <a:ea typeface="Calibri"/>
              </a:rPr>
              <a:t>Организация </a:t>
            </a:r>
            <a:r>
              <a:rPr lang="ru-RU" sz="2400" dirty="0">
                <a:ea typeface="Calibri"/>
              </a:rPr>
              <a:t>работы коллектива </a:t>
            </a:r>
            <a:r>
              <a:rPr lang="ru-RU" sz="2400" dirty="0" smtClean="0">
                <a:ea typeface="Calibri"/>
              </a:rPr>
              <a:t>исполнителей.</a:t>
            </a:r>
          </a:p>
          <a:p>
            <a:pPr lvl="1" indent="-457200">
              <a:spcAft>
                <a:spcPts val="0"/>
              </a:spcAft>
              <a:buAutoNum type="arabicPeriod"/>
            </a:pPr>
            <a:r>
              <a:rPr lang="ru-RU" sz="2400" dirty="0" smtClean="0">
                <a:ea typeface="Calibri"/>
              </a:rPr>
              <a:t>Выполнение </a:t>
            </a:r>
            <a:r>
              <a:rPr lang="ru-RU" sz="2400" dirty="0">
                <a:ea typeface="Calibri"/>
              </a:rPr>
              <a:t>работ </a:t>
            </a:r>
            <a:r>
              <a:rPr lang="ru-RU" sz="2400" dirty="0" smtClean="0">
                <a:ea typeface="Calibri"/>
              </a:rPr>
              <a:t>по профессии 12565 </a:t>
            </a:r>
            <a:r>
              <a:rPr lang="ru-RU" sz="2400" dirty="0">
                <a:ea typeface="Calibri"/>
              </a:rPr>
              <a:t>Исполнитель художественно-оформительских </a:t>
            </a:r>
            <a:r>
              <a:rPr lang="ru-RU" sz="2400" dirty="0" smtClean="0">
                <a:ea typeface="Calibri"/>
              </a:rPr>
              <a:t>работ.</a:t>
            </a:r>
            <a:endParaRPr lang="ru-RU" sz="2400" dirty="0">
              <a:ea typeface="Calibri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3448934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20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Учебная практика</a:t>
            </a:r>
            <a:endParaRPr lang="ru-RU" sz="3000" b="1" dirty="0"/>
          </a:p>
          <a:p>
            <a:pPr algn="ctr" eaLnBrk="1" hangingPunct="1">
              <a:defRPr/>
            </a:pPr>
            <a:r>
              <a:rPr lang="ru-RU" sz="3000" dirty="0" smtClean="0"/>
              <a:t>рисунок и живопись (пленэр)</a:t>
            </a:r>
          </a:p>
        </p:txBody>
      </p:sp>
      <p:pic>
        <p:nvPicPr>
          <p:cNvPr id="4" name="Picture 2" descr="C:\Users\1\Desktop\ФОТО СТУД\Живопись и графика\DSC0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259" y="1484784"/>
            <a:ext cx="7128488" cy="474517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357166"/>
            <a:ext cx="7488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Проектная графика</a:t>
            </a:r>
          </a:p>
        </p:txBody>
      </p:sp>
      <p:pic>
        <p:nvPicPr>
          <p:cNvPr id="3074" name="Picture 2" descr="C:\Users\1\Desktop\ФОТО СТУД\Практика графика\DSC01096.JPG"/>
          <p:cNvPicPr>
            <a:picLocks noChangeAspect="1" noChangeArrowheads="1"/>
          </p:cNvPicPr>
          <p:nvPr/>
        </p:nvPicPr>
        <p:blipFill>
          <a:blip r:embed="rId2" cstate="print"/>
          <a:srcRect t="9459" r="2849" b="10811"/>
          <a:stretch>
            <a:fillRect/>
          </a:stretch>
        </p:blipFill>
        <p:spPr bwMode="auto">
          <a:xfrm>
            <a:off x="571472" y="1500174"/>
            <a:ext cx="7929618" cy="43319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7847" y="357166"/>
            <a:ext cx="8222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Макетирование интерьерного пространства с лестницей</a:t>
            </a:r>
          </a:p>
        </p:txBody>
      </p:sp>
      <p:pic>
        <p:nvPicPr>
          <p:cNvPr id="11266" name="Picture 2" descr="E:\Хатибова домашний\от ИННЫ фото\ФОТО СТУД\МАКЕТ\DSC01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7" y="2236598"/>
            <a:ext cx="4153381" cy="2764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Хатибова домашний\от ИННЫ фото\ФОТО СТУД\МАКЕТ\DSC01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20" y="1372829"/>
            <a:ext cx="3238113" cy="4864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42852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Защита </a:t>
            </a:r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курсового проекта</a:t>
            </a:r>
          </a:p>
          <a:p>
            <a:pPr algn="ctr"/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«Дизайн-проект интерьера жилой среды»</a:t>
            </a:r>
            <a:endParaRPr lang="ru-RU" sz="3000" b="1" i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1026" name="Picture 2" descr="E:\Хатибова домашний\на практику фото\J6oWK5pZJl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7" r="5527"/>
          <a:stretch/>
        </p:blipFill>
        <p:spPr bwMode="auto">
          <a:xfrm>
            <a:off x="615528" y="1484784"/>
            <a:ext cx="7895771" cy="4808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44662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29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Курсовой проект </a:t>
            </a:r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«Дизайн-проект интерьера общественного назначения»</a:t>
            </a:r>
          </a:p>
        </p:txBody>
      </p:sp>
      <p:pic>
        <p:nvPicPr>
          <p:cNvPr id="6150" name="Picture 6" descr="E:\Хатибова домашний\от ИННЫ фото\Новая папка\DSC0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4" y="1350501"/>
            <a:ext cx="3769111" cy="5074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Хатибова домашний\от ИННЫ фото\Новая папка\DSC02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21" y="1385816"/>
            <a:ext cx="3730745" cy="5074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28860" y="2143116"/>
            <a:ext cx="6480720" cy="4237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ru-RU" sz="2800" b="1" dirty="0"/>
          </a:p>
          <a:p>
            <a:pPr eaLnBrk="1" hangingPunct="1">
              <a:defRPr/>
            </a:pPr>
            <a:endParaRPr lang="ru-RU" sz="3000" b="1" dirty="0" smtClean="0"/>
          </a:p>
          <a:p>
            <a:pPr eaLnBrk="1" hangingPunct="1">
              <a:defRPr/>
            </a:pPr>
            <a:endParaRPr lang="ru-RU" sz="3000" b="1" dirty="0"/>
          </a:p>
          <a:p>
            <a:pPr eaLnBrk="1" hangingPunct="1">
              <a:defRPr/>
            </a:pPr>
            <a:endParaRPr lang="ru-RU" sz="3000" b="1" dirty="0" smtClean="0"/>
          </a:p>
          <a:p>
            <a:pPr algn="ctr" eaLnBrk="1" hangingPunct="1">
              <a:defRPr/>
            </a:pPr>
            <a:r>
              <a:rPr lang="ru-RU" sz="3000" b="1" dirty="0" smtClean="0"/>
              <a:t>Студенты осваивают технологии: </a:t>
            </a:r>
            <a:endParaRPr lang="ru-RU" sz="3000" b="1" dirty="0"/>
          </a:p>
          <a:p>
            <a:pPr marL="620713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3000" dirty="0" smtClean="0"/>
              <a:t> подготовительных работ;</a:t>
            </a:r>
            <a:endParaRPr lang="ru-RU" sz="3000" dirty="0"/>
          </a:p>
          <a:p>
            <a:pPr marL="620713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3000" dirty="0" smtClean="0"/>
              <a:t> шрифтовых работ;</a:t>
            </a:r>
            <a:endParaRPr lang="ru-RU" sz="3000" dirty="0"/>
          </a:p>
          <a:p>
            <a:pPr marL="620713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3000" dirty="0"/>
              <a:t> </a:t>
            </a:r>
            <a:r>
              <a:rPr lang="ru-RU" sz="3000" dirty="0" smtClean="0"/>
              <a:t>оформительских работ;</a:t>
            </a:r>
          </a:p>
          <a:p>
            <a:pPr marL="620713" eaLnBrk="1" hangingPunct="1">
              <a:buFont typeface="Arial" pitchFamily="34" charset="0"/>
              <a:buChar char="•"/>
              <a:defRPr/>
            </a:pPr>
            <a:r>
              <a:rPr lang="ru-RU" sz="3000" b="1" dirty="0"/>
              <a:t> </a:t>
            </a:r>
            <a:r>
              <a:rPr lang="ru-RU" sz="3000" dirty="0" smtClean="0"/>
              <a:t>и</a:t>
            </a:r>
            <a:r>
              <a:rPr lang="ru-RU" sz="2800" dirty="0" smtClean="0"/>
              <a:t>зготовления </a:t>
            </a:r>
            <a:r>
              <a:rPr lang="ru-RU" sz="2800" dirty="0"/>
              <a:t>рекламно-агитационных </a:t>
            </a:r>
            <a:r>
              <a:rPr lang="ru-RU" sz="2800" dirty="0" smtClean="0"/>
              <a:t>материалов</a:t>
            </a:r>
            <a:endParaRPr lang="ru-RU" sz="3000" dirty="0" smtClean="0"/>
          </a:p>
          <a:p>
            <a:pPr eaLnBrk="1" hangingPunct="1">
              <a:defRPr/>
            </a:pPr>
            <a:endParaRPr lang="ru-RU" sz="3000" b="1" dirty="0">
              <a:solidFill>
                <a:srgbClr val="A50021"/>
              </a:solidFill>
            </a:endParaRPr>
          </a:p>
          <a:p>
            <a:pPr algn="ctr" eaLnBrk="1" hangingPunct="1">
              <a:defRPr/>
            </a:pPr>
            <a:endParaRPr lang="ru-RU" sz="20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ru-RU" sz="2800" b="1" dirty="0"/>
          </a:p>
          <a:p>
            <a:pPr algn="ctr" eaLnBrk="1" hangingPunct="1">
              <a:defRPr/>
            </a:pP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4305" y="404664"/>
            <a:ext cx="6876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Получаемая профессия 12565</a:t>
            </a:r>
          </a:p>
          <a:p>
            <a:pPr algn="ctr" eaLnBrk="1" hangingPunct="1">
              <a:defRPr/>
            </a:pPr>
            <a:r>
              <a:rPr lang="ru-RU" sz="32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Исполнитель художественно-оформительских работ</a:t>
            </a:r>
            <a:endParaRPr lang="ru-RU" sz="3200" b="1" i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5" name="Picture 6" descr="E:\Хатибова домашний\Моя работа БКСАиД\Важное\Презентация абитуриенту\color-splash-vector-headers-and-wallpap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22"/>
          <a:stretch/>
        </p:blipFill>
        <p:spPr bwMode="auto">
          <a:xfrm>
            <a:off x="-10864" y="0"/>
            <a:ext cx="2133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а практику фото\CTP2s8Z0gN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512" y="1268760"/>
            <a:ext cx="3839793" cy="51197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28604"/>
            <a:ext cx="82588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Оформление интерьера колледжа</a:t>
            </a:r>
          </a:p>
        </p:txBody>
      </p:sp>
      <p:pic>
        <p:nvPicPr>
          <p:cNvPr id="8195" name="Picture 3" descr="E:\Хатибова домашний\от ИННЫ фото\Новая папка\DSC02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3698386" cy="246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Хатибова домашний\от ИННЫ фото\Новая папка\DSC02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09" r="32394" b="21652"/>
          <a:stretch>
            <a:fillRect/>
          </a:stretch>
        </p:blipFill>
        <p:spPr bwMode="auto">
          <a:xfrm>
            <a:off x="714348" y="3857628"/>
            <a:ext cx="1852096" cy="2596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Хатибова домашний\от ИННЫ фото\Новая папка\DSC02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857628"/>
            <a:ext cx="1725384" cy="2591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67523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332609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Разработка рекламно-агитационных</a:t>
            </a:r>
          </a:p>
          <a:p>
            <a:pPr algn="ctr"/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                                   материалов</a:t>
            </a:r>
          </a:p>
        </p:txBody>
      </p:sp>
      <p:pic>
        <p:nvPicPr>
          <p:cNvPr id="13314" name="Picture 2" descr="E:\Хатибова домашний\от ИННЫ фото\Рекламно-агитмат\первая стор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4" y="1045287"/>
            <a:ext cx="4444950" cy="3142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Хатибова домашний\от ИННЫ фото\Рекламно-агитмат\обратная сторо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15" y="3573016"/>
            <a:ext cx="4257017" cy="3009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429388" y="1428736"/>
            <a:ext cx="2235098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ru-RU" sz="2800" b="1" dirty="0"/>
          </a:p>
          <a:p>
            <a:pPr eaLnBrk="1" hangingPunct="1">
              <a:defRPr/>
            </a:pPr>
            <a:endParaRPr lang="ru-RU" sz="3000" b="1" dirty="0" smtClean="0"/>
          </a:p>
          <a:p>
            <a:pPr marL="457200" indent="-457200" algn="ctr" eaLnBrk="1" hangingPunct="1"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marL="914400" lvl="1" indent="-457200" algn="ctr" eaLnBrk="1" hangingPunct="1"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marL="457200" indent="-457200" algn="ctr"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буклет</a:t>
            </a:r>
          </a:p>
          <a:p>
            <a:pPr marL="457200" indent="-457200" algn="ctr"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плакат</a:t>
            </a:r>
          </a:p>
          <a:p>
            <a:pPr marL="457200" indent="-457200" algn="ctr"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баннер</a:t>
            </a:r>
          </a:p>
          <a:p>
            <a:pPr marL="457200" indent="-457200" algn="ctr"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афиша</a:t>
            </a:r>
          </a:p>
          <a:p>
            <a:pPr eaLnBrk="1" hangingPunct="1">
              <a:defRPr/>
            </a:pPr>
            <a:endParaRPr lang="ru-RU" sz="3000" b="1" dirty="0">
              <a:solidFill>
                <a:srgbClr val="A50021"/>
              </a:solidFill>
            </a:endParaRPr>
          </a:p>
          <a:p>
            <a:pPr algn="ctr" eaLnBrk="1" hangingPunct="1">
              <a:defRPr/>
            </a:pPr>
            <a:endParaRPr lang="ru-RU" sz="20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ru-RU" sz="2800" b="1" dirty="0"/>
          </a:p>
          <a:p>
            <a:pPr algn="ctr" eaLnBrk="1" hangingPunct="1">
              <a:defRPr/>
            </a:pPr>
            <a:endParaRPr lang="ru-RU" sz="2800" b="1" dirty="0"/>
          </a:p>
        </p:txBody>
      </p:sp>
      <p:pic>
        <p:nvPicPr>
          <p:cNvPr id="7" name="Picture 2" descr="E:\Хатибова домашний\от ИННЫ фото\Рекламно-агитмат\xiUmxSMMXY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643446"/>
            <a:ext cx="3857652" cy="1547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Хатибова домашний\от ИННЫ фото\Рекламно-агитмат\uEwZpAyaa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500174"/>
            <a:ext cx="1153218" cy="164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79301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5150" y="476672"/>
            <a:ext cx="8358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Производственная практика</a:t>
            </a:r>
          </a:p>
        </p:txBody>
      </p:sp>
      <p:pic>
        <p:nvPicPr>
          <p:cNvPr id="8" name="Picture 3" descr="F:\на практику фото\Spw7zN-6q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4005064"/>
            <a:ext cx="3115960" cy="2335810"/>
          </a:xfrm>
          <a:prstGeom prst="rect">
            <a:avLst/>
          </a:prstGeom>
          <a:noFill/>
        </p:spPr>
      </p:pic>
      <p:pic>
        <p:nvPicPr>
          <p:cNvPr id="3074" name="Picture 2" descr="E:\Хатибова домашний\на практику фото\Rs3vNjcOOm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0274"/>
            <a:ext cx="3115960" cy="233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Хатибова домашний\на практику фото\RNN2V_SRfN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1" y="1460274"/>
            <a:ext cx="3528392" cy="488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05803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83768" y="1844824"/>
            <a:ext cx="6264696" cy="4392488"/>
          </a:xfrm>
          <a:prstGeom prst="roundRect">
            <a:avLst>
              <a:gd name="adj" fmla="val 10668"/>
            </a:avLst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/>
          </a:p>
          <a:p>
            <a:pPr algn="ctr" eaLnBrk="1" hangingPunct="1">
              <a:defRPr/>
            </a:pPr>
            <a:r>
              <a:rPr lang="ru-RU" sz="2800" dirty="0" smtClean="0"/>
              <a:t>Квалификация – </a:t>
            </a:r>
            <a:r>
              <a:rPr lang="ru-RU" sz="28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дизайнер</a:t>
            </a:r>
            <a:endParaRPr lang="ru-RU" sz="2800" b="1" i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ru-RU" sz="2800" dirty="0" smtClean="0"/>
              <a:t>Направление </a:t>
            </a:r>
            <a:r>
              <a:rPr lang="ru-RU" sz="2800" dirty="0"/>
              <a:t>подготовки</a:t>
            </a:r>
            <a:r>
              <a:rPr lang="ru-RU" sz="2800" dirty="0" smtClean="0"/>
              <a:t>:</a:t>
            </a:r>
          </a:p>
          <a:p>
            <a:pPr algn="ctr" eaLnBrk="1" hangingPunct="1">
              <a:defRPr/>
            </a:pPr>
            <a:r>
              <a:rPr lang="ru-RU" sz="28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дизайн </a:t>
            </a:r>
            <a:r>
              <a:rPr lang="ru-RU" sz="28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интерьера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dirty="0" smtClean="0"/>
              <a:t>Сроки обучения: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3 </a:t>
            </a:r>
            <a:r>
              <a:rPr lang="ru-RU" sz="28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года 10 </a:t>
            </a:r>
            <a:r>
              <a:rPr lang="ru-RU" sz="28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месяцев</a:t>
            </a:r>
            <a:endParaRPr lang="ru-RU" sz="2800" b="1" dirty="0"/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dirty="0" smtClean="0"/>
              <a:t>При поступлении необходимо пройти творческое испытание </a:t>
            </a:r>
            <a:r>
              <a:rPr lang="ru-RU" sz="28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«Рисунок и композиция</a:t>
            </a:r>
            <a:r>
              <a:rPr lang="ru-RU" sz="28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»</a:t>
            </a:r>
            <a:endParaRPr lang="ru-RU" sz="2800" dirty="0"/>
          </a:p>
          <a:p>
            <a:pPr eaLnBrk="1" hangingPunct="1">
              <a:spcBef>
                <a:spcPct val="20000"/>
              </a:spcBef>
              <a:defRPr/>
            </a:pPr>
            <a:endParaRPr lang="ru-RU" sz="2800" dirty="0"/>
          </a:p>
        </p:txBody>
      </p:sp>
      <p:pic>
        <p:nvPicPr>
          <p:cNvPr id="1030" name="Picture 6" descr="E:\Хатибова домашний\Моя работа БКСАиД\Важное\Презентация абитуриенту\color-splash-vector-headers-and-wallpap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22"/>
          <a:stretch/>
        </p:blipFill>
        <p:spPr bwMode="auto">
          <a:xfrm>
            <a:off x="-10864" y="0"/>
            <a:ext cx="2133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522845"/>
            <a:ext cx="6264696" cy="1035732"/>
          </a:xfrm>
          <a:prstGeom prst="roundRect">
            <a:avLst>
              <a:gd name="adj" fmla="val 27484"/>
            </a:avLst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Специальность</a:t>
            </a:r>
          </a:p>
          <a:p>
            <a:pPr algn="ctr" eaLnBrk="1" hangingPunct="1">
              <a:defRPr/>
            </a:pPr>
            <a:r>
              <a:rPr lang="ru-RU" sz="28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54.02.01 Дизайн (по отраслям) </a:t>
            </a:r>
          </a:p>
        </p:txBody>
      </p:sp>
    </p:spTree>
    <p:extLst>
      <p:ext uri="{BB962C8B-B14F-4D97-AF65-F5344CB8AC3E}">
        <p14:creationId xmlns="" xmlns:p14="http://schemas.microsoft.com/office/powerpoint/2010/main" val="18692963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14290"/>
            <a:ext cx="7143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Мастер-класс по декоративной     штукатурке</a:t>
            </a:r>
            <a:endParaRPr lang="ru-RU" sz="3000" b="1" i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6148" name="Picture 4" descr="F:\на практику фото\LlENgTedN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2736304" cy="3651143"/>
          </a:xfrm>
          <a:prstGeom prst="rect">
            <a:avLst/>
          </a:prstGeom>
          <a:noFill/>
        </p:spPr>
      </p:pic>
      <p:pic>
        <p:nvPicPr>
          <p:cNvPr id="2050" name="Picture 2" descr="E:\Хатибова домашний\на практику фото\25drWpw2yE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80" t="16567" r="19892" b="22871"/>
          <a:stretch/>
        </p:blipFill>
        <p:spPr bwMode="auto">
          <a:xfrm>
            <a:off x="4572000" y="1052736"/>
            <a:ext cx="3706469" cy="535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6115" y="5085184"/>
            <a:ext cx="3397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algn="ctr"/>
            <a:r>
              <a:rPr lang="ru-RU" sz="24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Технология отделочных работ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29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Конференция-отчет по результатам производственной практики</a:t>
            </a:r>
          </a:p>
        </p:txBody>
      </p:sp>
      <p:pic>
        <p:nvPicPr>
          <p:cNvPr id="2" name="Picture 2" descr="C:\Users\1\Desktop\Конференция фото\DSC_0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4186167" cy="2790778"/>
          </a:xfrm>
          <a:prstGeom prst="rect">
            <a:avLst/>
          </a:prstGeom>
          <a:noFill/>
        </p:spPr>
      </p:pic>
      <p:pic>
        <p:nvPicPr>
          <p:cNvPr id="2051" name="Picture 3" descr="C:\Users\1\Desktop\Конференция фото\DSC_0690.JPG"/>
          <p:cNvPicPr>
            <a:picLocks noChangeAspect="1" noChangeArrowheads="1"/>
          </p:cNvPicPr>
          <p:nvPr/>
        </p:nvPicPr>
        <p:blipFill>
          <a:blip r:embed="rId3" cstate="print"/>
          <a:srcRect l="23813" t="25632" r="34019" b="32199"/>
          <a:stretch>
            <a:fillRect/>
          </a:stretch>
        </p:blipFill>
        <p:spPr bwMode="auto">
          <a:xfrm>
            <a:off x="642910" y="4572008"/>
            <a:ext cx="1285884" cy="1928826"/>
          </a:xfrm>
          <a:prstGeom prst="rect">
            <a:avLst/>
          </a:prstGeom>
          <a:noFill/>
        </p:spPr>
      </p:pic>
      <p:pic>
        <p:nvPicPr>
          <p:cNvPr id="2052" name="Picture 4" descr="C:\Users\1\Desktop\Конференция фото\DSC_0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29" y="1500174"/>
            <a:ext cx="3323164" cy="4984745"/>
          </a:xfrm>
          <a:prstGeom prst="rect">
            <a:avLst/>
          </a:prstGeom>
          <a:noFill/>
        </p:spPr>
      </p:pic>
      <p:pic>
        <p:nvPicPr>
          <p:cNvPr id="2053" name="Picture 5" descr="C:\Users\1\Desktop\Конференция фото\DSC_0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7388" y="4588613"/>
            <a:ext cx="2821801" cy="1881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2434" y="438128"/>
            <a:ext cx="82809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Защита дипломной работы</a:t>
            </a:r>
          </a:p>
        </p:txBody>
      </p:sp>
      <p:pic>
        <p:nvPicPr>
          <p:cNvPr id="5" name="Picture 2" descr="F:\на практику фото\Jgk7nZs387U.jpg"/>
          <p:cNvPicPr>
            <a:picLocks noChangeAspect="1" noChangeArrowheads="1"/>
          </p:cNvPicPr>
          <p:nvPr/>
        </p:nvPicPr>
        <p:blipFill>
          <a:blip r:embed="rId2"/>
          <a:srcRect l="11741" t="4814" r="17193" b="15716"/>
          <a:stretch>
            <a:fillRect/>
          </a:stretch>
        </p:blipFill>
        <p:spPr bwMode="auto">
          <a:xfrm>
            <a:off x="1485099" y="1196752"/>
            <a:ext cx="6264696" cy="52542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83768" y="1556792"/>
            <a:ext cx="6048672" cy="46729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2800" dirty="0" smtClean="0"/>
              <a:t>-в </a:t>
            </a:r>
            <a:r>
              <a:rPr lang="ru-RU" sz="2800" dirty="0"/>
              <a:t>дизайн-студиях;</a:t>
            </a:r>
          </a:p>
          <a:p>
            <a:pPr lvl="0"/>
            <a:r>
              <a:rPr lang="ru-RU" sz="2800" dirty="0" smtClean="0"/>
              <a:t>-в </a:t>
            </a:r>
            <a:r>
              <a:rPr lang="ru-RU" sz="2800" dirty="0"/>
              <a:t>рекламных агентствах;</a:t>
            </a:r>
          </a:p>
          <a:p>
            <a:pPr lvl="0"/>
            <a:r>
              <a:rPr lang="ru-RU" sz="2800" dirty="0" smtClean="0"/>
              <a:t>-на </a:t>
            </a:r>
            <a:r>
              <a:rPr lang="ru-RU" sz="2800" dirty="0"/>
              <a:t>мебельных </a:t>
            </a:r>
            <a:r>
              <a:rPr lang="ru-RU" sz="2800" dirty="0" smtClean="0"/>
              <a:t>фабриках и   фирмах;</a:t>
            </a:r>
            <a:endParaRPr lang="ru-RU" sz="2800" dirty="0"/>
          </a:p>
          <a:p>
            <a:pPr lvl="0"/>
            <a:r>
              <a:rPr lang="ru-RU" sz="2800" dirty="0" smtClean="0"/>
              <a:t>-в </a:t>
            </a:r>
            <a:r>
              <a:rPr lang="ru-RU" sz="2800" dirty="0"/>
              <a:t>архитектурных организациях;</a:t>
            </a:r>
          </a:p>
          <a:p>
            <a:pPr lvl="0"/>
            <a:r>
              <a:rPr lang="ru-RU" sz="2800" dirty="0" smtClean="0"/>
              <a:t>-в </a:t>
            </a:r>
            <a:r>
              <a:rPr lang="ru-RU" sz="2800" dirty="0"/>
              <a:t>специализированных </a:t>
            </a:r>
            <a:r>
              <a:rPr lang="ru-RU" sz="2800" dirty="0" smtClean="0"/>
              <a:t>салонах-магазинах</a:t>
            </a:r>
            <a:r>
              <a:rPr lang="en-US" sz="2800" dirty="0"/>
              <a:t>;</a:t>
            </a:r>
            <a:endParaRPr lang="ru-RU" sz="2800" dirty="0"/>
          </a:p>
          <a:p>
            <a:pPr lvl="0"/>
            <a:r>
              <a:rPr lang="ru-RU" sz="2800" dirty="0" smtClean="0"/>
              <a:t>-начать </a:t>
            </a:r>
            <a:r>
              <a:rPr lang="ru-RU" sz="2800" dirty="0"/>
              <a:t>индивидуальную деятельность дизайнера </a:t>
            </a:r>
            <a:r>
              <a:rPr lang="ru-RU" sz="2800" dirty="0" smtClean="0"/>
              <a:t>интерьера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00232" y="404664"/>
            <a:ext cx="7024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chemeClr val="accent6"/>
                </a:solidFill>
              </a:rPr>
              <a:t>Дизайнеры </a:t>
            </a:r>
            <a:r>
              <a:rPr lang="ru-RU" sz="3200" b="1" i="1" dirty="0" smtClean="0">
                <a:solidFill>
                  <a:schemeClr val="accent6"/>
                </a:solidFill>
              </a:rPr>
              <a:t>могут</a:t>
            </a:r>
          </a:p>
          <a:p>
            <a:pPr algn="ctr" eaLnBrk="1" hangingPunct="1">
              <a:defRPr/>
            </a:pPr>
            <a:r>
              <a:rPr lang="ru-RU" sz="3200" b="1" i="1" dirty="0" smtClean="0">
                <a:solidFill>
                  <a:schemeClr val="accent6"/>
                </a:solidFill>
              </a:rPr>
              <a:t> </a:t>
            </a:r>
            <a:r>
              <a:rPr lang="ru-RU" sz="3200" b="1" i="1" dirty="0">
                <a:solidFill>
                  <a:schemeClr val="accent6"/>
                </a:solidFill>
              </a:rPr>
              <a:t>работать</a:t>
            </a:r>
            <a:r>
              <a:rPr lang="ru-RU" sz="3200" b="1" i="1" dirty="0" smtClean="0">
                <a:solidFill>
                  <a:schemeClr val="accent6"/>
                </a:solidFill>
              </a:rPr>
              <a:t>:</a:t>
            </a:r>
            <a:endParaRPr lang="ru-RU" sz="3000" b="1" i="1" kern="1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6" name="Picture 6" descr="E:\Хатибова домашний\Моя работа БКСАиД\Важное\Презентация абитуриенту\color-splash-vector-headers-and-wallpap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22"/>
          <a:stretch/>
        </p:blipFill>
        <p:spPr bwMode="auto">
          <a:xfrm>
            <a:off x="-10864" y="0"/>
            <a:ext cx="2133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8123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61864" y="5027212"/>
            <a:ext cx="7848872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 smtClean="0"/>
              <a:t>Обучение </a:t>
            </a:r>
            <a:r>
              <a:rPr lang="ru-RU" sz="2400" b="1" dirty="0"/>
              <a:t>по специальности </a:t>
            </a:r>
            <a:r>
              <a:rPr lang="ru-RU" sz="2400" b="1" dirty="0">
                <a:solidFill>
                  <a:schemeClr val="accent6"/>
                </a:solidFill>
              </a:rPr>
              <a:t>«Дизайн» </a:t>
            </a:r>
            <a:r>
              <a:rPr lang="ru-RU" sz="2400" b="1" dirty="0"/>
              <a:t>поможет раскрыть Ваш творческий потенциал и даст Вам возможность успешной самореализации.</a:t>
            </a:r>
            <a:endParaRPr lang="ru-RU" sz="2400" dirty="0"/>
          </a:p>
        </p:txBody>
      </p:sp>
      <p:pic>
        <p:nvPicPr>
          <p:cNvPr id="7" name="Picture 2" descr="C:\Users\1\Desktop\ФОТО СТУД\ЖВПСД24\Изображение 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890" y="260648"/>
            <a:ext cx="709871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25068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2481" y="2564904"/>
            <a:ext cx="586641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Ждем Вас в нашем </a:t>
            </a:r>
          </a:p>
          <a:p>
            <a:pPr algn="ctr" eaLnBrk="1" hangingPunct="1">
              <a:defRPr/>
            </a:pPr>
            <a:r>
              <a:rPr lang="ru-RU" sz="44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учебном заведении!</a:t>
            </a:r>
            <a:endParaRPr lang="ru-RU" sz="4400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 descr="E:\Хатибова домашний\Моя работа БКСАиД\Важное\Презентация абитуриенту\color-splash-vector-headers-and-wallpap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22"/>
          <a:stretch/>
        </p:blipFill>
        <p:spPr bwMode="auto">
          <a:xfrm>
            <a:off x="-10864" y="0"/>
            <a:ext cx="2133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2481" y="530120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Над презентацией работали:</a:t>
            </a:r>
          </a:p>
          <a:p>
            <a:r>
              <a:rPr lang="ru-RU" b="1" dirty="0" err="1" smtClean="0"/>
              <a:t>Хатибова</a:t>
            </a:r>
            <a:r>
              <a:rPr lang="ru-RU" b="1" dirty="0" smtClean="0"/>
              <a:t> </a:t>
            </a:r>
            <a:r>
              <a:rPr lang="ru-RU" b="1" dirty="0"/>
              <a:t>О.А</a:t>
            </a:r>
            <a:r>
              <a:rPr lang="ru-RU" b="1" dirty="0" smtClean="0"/>
              <a:t>., преподаватель дисциплин профессионального цикла;</a:t>
            </a:r>
            <a:endParaRPr lang="ru-RU" b="1" dirty="0"/>
          </a:p>
          <a:p>
            <a:r>
              <a:rPr lang="ru-RU" b="1" dirty="0" smtClean="0"/>
              <a:t>Дьяченко </a:t>
            </a:r>
            <a:r>
              <a:rPr lang="ru-RU" b="1" dirty="0"/>
              <a:t>К</a:t>
            </a:r>
            <a:r>
              <a:rPr lang="ru-RU" b="1" dirty="0" smtClean="0"/>
              <a:t>., обучающаяся </a:t>
            </a:r>
            <a:r>
              <a:rPr lang="ru-RU" b="1" dirty="0"/>
              <a:t>4-го </a:t>
            </a:r>
            <a:r>
              <a:rPr lang="ru-RU" b="1" dirty="0" smtClean="0"/>
              <a:t>курса </a:t>
            </a:r>
            <a:r>
              <a:rPr lang="ru-RU" b="1" dirty="0" err="1" smtClean="0"/>
              <a:t>БКСАиД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46677" y="476672"/>
            <a:ext cx="8208912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Дизайнер </a:t>
            </a:r>
            <a:r>
              <a:rPr lang="ru-RU" sz="28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интерьера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dirty="0" smtClean="0"/>
              <a:t>создаёт неповторимую </a:t>
            </a:r>
            <a:r>
              <a:rPr lang="ru-RU" sz="2800" dirty="0"/>
              <a:t>обстановку, стиль, красоту и уют в помещении, воплощая в реальность мечты и настроения заказчиков.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44287"/>
            <a:ext cx="4039573" cy="3490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628305"/>
            <a:ext cx="3744416" cy="3490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8312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83768" y="574846"/>
            <a:ext cx="6336704" cy="5544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Профессия </a:t>
            </a:r>
            <a:r>
              <a:rPr lang="ru-RU" sz="28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дизайнера </a:t>
            </a:r>
            <a:r>
              <a:rPr lang="ru-RU" sz="28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интерьеров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ru-RU" sz="2800" dirty="0"/>
              <a:t>подразумевает весь процесс оформления интерьера, начиная с планировки помещения, освещения, систем вентиляции, акустики, отделки стен и заканчивая расстановкой мебели, текстильным дизайном и установкой навигационных знаков.</a:t>
            </a:r>
            <a:endParaRPr lang="ru-RU" sz="2800" b="1" dirty="0"/>
          </a:p>
        </p:txBody>
      </p:sp>
      <p:pic>
        <p:nvPicPr>
          <p:cNvPr id="2050" name="Picture 2" descr="E:\Хатибова домашний\Моя работа БКСАиД\Дизайнеры\ПМ 05\Баннер\фотоподборки\kolerovk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93800"/>
            <a:ext cx="3510709" cy="2291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Хатибова домашний\Моя работа БКСАиД\Важное\Презентация абитуриенту\color-splash-vector-headers-and-wallpap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22"/>
          <a:stretch/>
        </p:blipFill>
        <p:spPr bwMode="auto">
          <a:xfrm>
            <a:off x="-10864" y="0"/>
            <a:ext cx="2133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51319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59" y="404664"/>
            <a:ext cx="6339363" cy="239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0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На первом году </a:t>
            </a:r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обучения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dk1"/>
                </a:solidFill>
                <a:latin typeface="+mn-lt"/>
              </a:rPr>
              <a:t> при реализации среднего общего образования ведется общеобразовательная подготовка</a:t>
            </a:r>
          </a:p>
          <a:p>
            <a:pPr algn="ctr" eaLnBrk="1" hangingPunct="1">
              <a:defRPr/>
            </a:pPr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по гуманитарному профилю.</a:t>
            </a:r>
            <a:endParaRPr lang="ru-RU" sz="3000" b="1" i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01289" y="3260711"/>
            <a:ext cx="5976665" cy="28319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800" b="1" dirty="0"/>
              <a:t>  </a:t>
            </a:r>
            <a:r>
              <a:rPr lang="ru-RU" sz="2800" b="1" dirty="0" smtClean="0"/>
              <a:t>  Профильными являются дисциплины: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/>
              <a:t>Русский язык и </a:t>
            </a:r>
            <a:r>
              <a:rPr lang="ru-RU" sz="2800" b="1" dirty="0" smtClean="0"/>
              <a:t>литература</a:t>
            </a:r>
            <a:endParaRPr lang="ru-RU" sz="2800" b="1" dirty="0"/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/>
              <a:t>История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/>
              <a:t>Обществознание</a:t>
            </a:r>
            <a:endParaRPr lang="ru-RU" sz="2800" b="1" dirty="0"/>
          </a:p>
        </p:txBody>
      </p:sp>
      <p:pic>
        <p:nvPicPr>
          <p:cNvPr id="6" name="Picture 6" descr="E:\Хатибова домашний\Моя работа БКСАиД\Важное\Презентация абитуриенту\color-splash-vector-headers-and-wallpap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22"/>
          <a:stretch/>
        </p:blipFill>
        <p:spPr bwMode="auto">
          <a:xfrm>
            <a:off x="-10864" y="0"/>
            <a:ext cx="2133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78885" y="160693"/>
            <a:ext cx="6687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ru-RU" sz="2800" b="1" i="1" kern="1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Общепрофессиональные </a:t>
            </a:r>
            <a:r>
              <a:rPr lang="ru-RU" sz="2800" b="1" i="1" kern="10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дисциплины</a:t>
            </a:r>
            <a:r>
              <a:rPr lang="ru-RU" sz="2800" b="1" i="1" kern="1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:</a:t>
            </a:r>
          </a:p>
        </p:txBody>
      </p:sp>
      <p:pic>
        <p:nvPicPr>
          <p:cNvPr id="6" name="Picture 6" descr="E:\Хатибова домашний\Моя работа БКСАиД\Важное\Презентация абитуриенту\color-splash-vector-headers-and-wallpap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22"/>
          <a:stretch/>
        </p:blipFill>
        <p:spPr bwMode="auto">
          <a:xfrm>
            <a:off x="-10864" y="0"/>
            <a:ext cx="2133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496330" y="1196752"/>
            <a:ext cx="6469579" cy="5400600"/>
          </a:xfrm>
          <a:prstGeom prst="roundRect">
            <a:avLst>
              <a:gd name="adj" fmla="val 113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Материаловедение</a:t>
            </a:r>
            <a:endParaRPr lang="ru-RU" sz="2200" b="1" dirty="0">
              <a:solidFill>
                <a:schemeClr val="tx1"/>
              </a:solidFill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Экономика организации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Рисунок с основами перспективы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Живопись с основами </a:t>
            </a:r>
            <a:r>
              <a:rPr lang="ru-RU" sz="2200" b="1" dirty="0" err="1">
                <a:solidFill>
                  <a:schemeClr val="tx1"/>
                </a:solidFill>
              </a:rPr>
              <a:t>цветоведения</a:t>
            </a:r>
            <a:endParaRPr lang="ru-RU" sz="2200" b="1" dirty="0">
              <a:solidFill>
                <a:schemeClr val="tx1"/>
              </a:solidFill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История изобразительного искусства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История дизайна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Инженерная графика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Строительное черчение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Основы архитектурного проектирования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Графический дизайн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 err="1">
                <a:solidFill>
                  <a:schemeClr val="tx1"/>
                </a:solidFill>
              </a:rPr>
              <a:t>Фитодизайн</a:t>
            </a:r>
            <a:r>
              <a:rPr lang="ru-RU" sz="2200" b="1" dirty="0">
                <a:solidFill>
                  <a:schemeClr val="tx1"/>
                </a:solidFill>
              </a:rPr>
              <a:t> в </a:t>
            </a:r>
            <a:r>
              <a:rPr lang="ru-RU" sz="2200" b="1" dirty="0" err="1">
                <a:solidFill>
                  <a:schemeClr val="tx1"/>
                </a:solidFill>
              </a:rPr>
              <a:t>итерьере</a:t>
            </a:r>
            <a:endParaRPr lang="ru-RU" sz="2200" b="1" dirty="0">
              <a:solidFill>
                <a:schemeClr val="tx1"/>
              </a:solidFill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Охрана труда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</a:rPr>
              <a:t>Безопасность жизнедеятельности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9711865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Рисунок </a:t>
            </a:r>
            <a:r>
              <a:rPr lang="ru-RU" sz="30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 основами </a:t>
            </a:r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перспективы</a:t>
            </a:r>
            <a:endParaRPr lang="ru-RU" sz="3000" b="1" i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4098" name="Picture 2" descr="H:\MMM\Новая папка\20160817_1128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27"/>
          <a:stretch/>
        </p:blipFill>
        <p:spPr bwMode="auto">
          <a:xfrm>
            <a:off x="1176918" y="1196752"/>
            <a:ext cx="7080235" cy="5059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44654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0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Живопись с основами </a:t>
            </a:r>
            <a:r>
              <a:rPr lang="ru-RU" sz="3000" b="1" i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цветоведения</a:t>
            </a:r>
            <a:endParaRPr lang="ru-RU" sz="3000" b="1" i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3" name="Picture 2" descr="C:\Users\1\Desktop\Зимняя акварель фото\DSC_0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929617" cy="5286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57358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422" y="428604"/>
            <a:ext cx="52386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Плоскостная композиция</a:t>
            </a:r>
          </a:p>
        </p:txBody>
      </p:sp>
      <p:pic>
        <p:nvPicPr>
          <p:cNvPr id="5" name="Рисунок 4" descr="D:\Моя работа БКСАиД\Важное\АБИТУРИЕНТУ диз.арх\фото ко Дню открытых дверей\Изображение 01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357298"/>
            <a:ext cx="7715304" cy="4811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089638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420</Words>
  <Application>Microsoft Office PowerPoint</Application>
  <PresentationFormat>Экран (4:3)</PresentationFormat>
  <Paragraphs>105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СППК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Рудаков</dc:creator>
  <cp:lastModifiedBy>1</cp:lastModifiedBy>
  <cp:revision>244</cp:revision>
  <dcterms:created xsi:type="dcterms:W3CDTF">2012-06-13T03:03:16Z</dcterms:created>
  <dcterms:modified xsi:type="dcterms:W3CDTF">2017-01-26T13:27:34Z</dcterms:modified>
</cp:coreProperties>
</file>